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30" r:id="rId3"/>
    <p:sldId id="329" r:id="rId4"/>
    <p:sldId id="328" r:id="rId5"/>
    <p:sldId id="285" r:id="rId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05A09C-F80C-4FC0-BDA8-B88223821BD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1572C05F-64A2-41E9-89BC-9300FFDE96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A51850BB-835E-4DE6-B0F6-4A9455785242}"/>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DD89B4F1-D64E-44B6-AD40-91CE1D20B4D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9A6359D-7C0E-4C02-BB66-4D0B3F623FEE}"/>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1981216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F6543A-BC1C-45D6-B87D-1A07C4EF333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501BEAC-5936-4ECC-9999-ECB8D4D57A0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9239F864-C0CC-406C-AC59-E91A2CB3AB7F}"/>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66A79792-9971-4766-9116-086692EA29E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D40F1D3-A360-4AFE-97F8-4055E0DD40A4}"/>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253325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931B4D-E0F1-47AF-8D4E-7B361CE5BDB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A7C3993-49E8-4BF4-B945-05006AD878FC}"/>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4247CA9-CA53-45DF-BF87-1D14166542E6}"/>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0E7FBBB2-7B46-41DE-B53A-D37FA4EECC7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80F5EC2-1059-4C71-86FF-01943AD5332F}"/>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2465999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10" name="Imagen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8097" cy="6858000"/>
          </a:xfrm>
          <a:prstGeom prst="rect">
            <a:avLst/>
          </a:prstGeom>
        </p:spPr>
      </p:pic>
    </p:spTree>
    <p:extLst>
      <p:ext uri="{BB962C8B-B14F-4D97-AF65-F5344CB8AC3E}">
        <p14:creationId xmlns:p14="http://schemas.microsoft.com/office/powerpoint/2010/main" val="208689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AD486E-A21A-4F6E-8470-F673271105B2}"/>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EEBA562-E6D0-4079-85CC-753F0145AE3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9BFE5CC-7F36-40DA-A379-F92EFCDE85CA}"/>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7E60E5D0-D117-4815-B458-D0287D18B82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9D4376A-6483-46F0-A3B1-B74980D488A0}"/>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1789096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06F139-FA1E-4704-B787-5FD1BFCF985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E30023AE-A2C4-4200-B8E9-60098D3182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4060CF-B5DC-4B4B-8D44-E13DCA1F26C4}"/>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0924656D-4645-49A8-9F68-11A6AE2F2E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DA5E69A-D970-4CED-A04E-50C3CC7F275E}"/>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4003054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76C42D-8047-48B2-9A8B-2B80A23B355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954E5E3-AAAA-4909-80B4-D2C407F1D57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0CBFC53-EC2F-4967-8744-4451572ED02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43E0339-5867-44FE-B860-124C91BFAA56}"/>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6" name="Marcador de pie de página 5">
            <a:extLst>
              <a:ext uri="{FF2B5EF4-FFF2-40B4-BE49-F238E27FC236}">
                <a16:creationId xmlns:a16="http://schemas.microsoft.com/office/drawing/2014/main" id="{EB79C8D7-EACE-4610-8B30-3B72361BE98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2C72DE02-79B9-4291-9613-91744E6C204A}"/>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82513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21C4AE-182A-428E-9A18-EAEF83CD065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ECBCBDB7-620B-46FE-8CCA-D08D1A776B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6388FDA-C124-4353-8D4C-E750B95590A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2018EF65-B28E-4958-A923-0204F0F39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732499-06B7-4035-86A0-3A454470633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19AAFC4C-2DA0-402F-B04C-042338D2E77E}"/>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8" name="Marcador de pie de página 7">
            <a:extLst>
              <a:ext uri="{FF2B5EF4-FFF2-40B4-BE49-F238E27FC236}">
                <a16:creationId xmlns:a16="http://schemas.microsoft.com/office/drawing/2014/main" id="{6F4355E4-03F4-428F-895C-74004CDF9FB5}"/>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428E2569-4E2F-475F-9380-A5D9DE1B6CC9}"/>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4139919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2ECE49-1DF5-4738-BB95-081EBFC4482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FFB3328C-4384-4057-AFE5-DFF109B292F2}"/>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4" name="Marcador de pie de página 3">
            <a:extLst>
              <a:ext uri="{FF2B5EF4-FFF2-40B4-BE49-F238E27FC236}">
                <a16:creationId xmlns:a16="http://schemas.microsoft.com/office/drawing/2014/main" id="{FDC5AC12-913D-4E0E-8508-72E4101F49C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9C39919F-6B26-44CD-A2A3-880E826AAD01}"/>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2143213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BC07ACF-A8F4-4F5E-8036-72F4E3736BAC}"/>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3" name="Marcador de pie de página 2">
            <a:extLst>
              <a:ext uri="{FF2B5EF4-FFF2-40B4-BE49-F238E27FC236}">
                <a16:creationId xmlns:a16="http://schemas.microsoft.com/office/drawing/2014/main" id="{F6788E0A-F0C4-460F-AF78-2405CACDE8F0}"/>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EB6901BE-5536-452E-A65E-8C8CBCAE22C9}"/>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990300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519B20-837B-43B9-B113-C416C33BA5F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F3D4B0D-F4C4-44A2-95E0-A16826A7BB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1954730A-DE89-48C8-B39A-1242A0DA5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8E18570-B162-404F-B518-A0A89A26B548}"/>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6" name="Marcador de pie de página 5">
            <a:extLst>
              <a:ext uri="{FF2B5EF4-FFF2-40B4-BE49-F238E27FC236}">
                <a16:creationId xmlns:a16="http://schemas.microsoft.com/office/drawing/2014/main" id="{DF4AE860-07D0-40EE-B2AC-D6BA958F2FC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1032B1E-305B-47A6-A0B0-4BCFF756610A}"/>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80353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F53309-AF78-4269-868C-134CF8842FA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1AA8E935-A330-489C-9DC4-71181FE2FE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D380F78E-6C31-4E73-83D2-C502C6ED0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2258C0D-3351-4711-A53F-E5C27C7E8853}"/>
              </a:ext>
            </a:extLst>
          </p:cNvPr>
          <p:cNvSpPr>
            <a:spLocks noGrp="1"/>
          </p:cNvSpPr>
          <p:nvPr>
            <p:ph type="dt" sz="half" idx="10"/>
          </p:nvPr>
        </p:nvSpPr>
        <p:spPr/>
        <p:txBody>
          <a:bodyPr/>
          <a:lstStyle/>
          <a:p>
            <a:fld id="{CECEC5B8-F43B-4B3D-A1AA-B3A7F19DB424}" type="datetimeFigureOut">
              <a:rPr lang="es-CO" smtClean="0"/>
              <a:t>17/11/2020</a:t>
            </a:fld>
            <a:endParaRPr lang="es-CO"/>
          </a:p>
        </p:txBody>
      </p:sp>
      <p:sp>
        <p:nvSpPr>
          <p:cNvPr id="6" name="Marcador de pie de página 5">
            <a:extLst>
              <a:ext uri="{FF2B5EF4-FFF2-40B4-BE49-F238E27FC236}">
                <a16:creationId xmlns:a16="http://schemas.microsoft.com/office/drawing/2014/main" id="{973E7B4C-C1E6-45DE-A5D3-6B914B81A22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341CEC4-BD23-47B7-B9DB-911D0AD473F1}"/>
              </a:ext>
            </a:extLst>
          </p:cNvPr>
          <p:cNvSpPr>
            <a:spLocks noGrp="1"/>
          </p:cNvSpPr>
          <p:nvPr>
            <p:ph type="sldNum" sz="quarter" idx="12"/>
          </p:nvPr>
        </p:nvSpPr>
        <p:spPr/>
        <p:txBody>
          <a:bodyPr/>
          <a:lstStyle/>
          <a:p>
            <a:fld id="{EBAC4128-6635-4B55-88D9-6627D1BB2090}" type="slidenum">
              <a:rPr lang="es-CO" smtClean="0"/>
              <a:t>‹Nº›</a:t>
            </a:fld>
            <a:endParaRPr lang="es-CO"/>
          </a:p>
        </p:txBody>
      </p:sp>
    </p:spTree>
    <p:extLst>
      <p:ext uri="{BB962C8B-B14F-4D97-AF65-F5344CB8AC3E}">
        <p14:creationId xmlns:p14="http://schemas.microsoft.com/office/powerpoint/2010/main" val="2936361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24BF681-3252-4322-B878-BA44AE3A5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B0A99F1A-51FC-4E25-8D42-8D7E06C07C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7352C7B-5534-4BC3-8CF5-53688FAE97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EC5B8-F43B-4B3D-A1AA-B3A7F19DB424}" type="datetimeFigureOut">
              <a:rPr lang="es-CO" smtClean="0"/>
              <a:t>17/11/2020</a:t>
            </a:fld>
            <a:endParaRPr lang="es-CO"/>
          </a:p>
        </p:txBody>
      </p:sp>
      <p:sp>
        <p:nvSpPr>
          <p:cNvPr id="5" name="Marcador de pie de página 4">
            <a:extLst>
              <a:ext uri="{FF2B5EF4-FFF2-40B4-BE49-F238E27FC236}">
                <a16:creationId xmlns:a16="http://schemas.microsoft.com/office/drawing/2014/main" id="{77E54B56-5764-41E7-A726-C71CF31D56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92BA67BF-573E-44EE-B7C5-DBE88B3345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AC4128-6635-4B55-88D9-6627D1BB2090}" type="slidenum">
              <a:rPr lang="es-CO" smtClean="0"/>
              <a:t>‹Nº›</a:t>
            </a:fld>
            <a:endParaRPr lang="es-CO"/>
          </a:p>
        </p:txBody>
      </p:sp>
    </p:spTree>
    <p:extLst>
      <p:ext uri="{BB962C8B-B14F-4D97-AF65-F5344CB8AC3E}">
        <p14:creationId xmlns:p14="http://schemas.microsoft.com/office/powerpoint/2010/main" val="3602751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0138" y="1656191"/>
            <a:ext cx="11811862" cy="3970318"/>
          </a:xfrm>
          <a:prstGeom prst="rect">
            <a:avLst/>
          </a:prstGeom>
          <a:noFill/>
        </p:spPr>
        <p:txBody>
          <a:bodyPr wrap="square" rtlCol="0">
            <a:spAutoFit/>
          </a:bodyPr>
          <a:lstStyle/>
          <a:p>
            <a:pPr algn="ctr"/>
            <a:r>
              <a:rPr lang="es-CO" sz="5400" b="1" dirty="0">
                <a:solidFill>
                  <a:srgbClr val="0A6A21"/>
                </a:solidFill>
                <a:latin typeface="Arial"/>
                <a:cs typeface="Arial"/>
              </a:rPr>
              <a:t>SESIÓN OCAD DEPARTAMENTAL </a:t>
            </a:r>
          </a:p>
          <a:p>
            <a:pPr algn="ctr"/>
            <a:r>
              <a:rPr lang="es-CO" sz="5400" b="1" dirty="0">
                <a:solidFill>
                  <a:srgbClr val="0A6A21"/>
                </a:solidFill>
                <a:latin typeface="Arial"/>
                <a:cs typeface="Arial"/>
              </a:rPr>
              <a:t> ANTIOQUIA 2020 </a:t>
            </a:r>
          </a:p>
          <a:p>
            <a:pPr algn="ctr"/>
            <a:r>
              <a:rPr lang="es-CO" sz="3600" b="1" dirty="0">
                <a:solidFill>
                  <a:srgbClr val="0A6A21"/>
                </a:solidFill>
                <a:latin typeface="Arial"/>
                <a:cs typeface="Arial"/>
              </a:rPr>
              <a:t>17 NOVIEMBRE 2020</a:t>
            </a:r>
          </a:p>
          <a:p>
            <a:pPr algn="ctr"/>
            <a:endParaRPr lang="es-CO" sz="5400" b="1" dirty="0">
              <a:solidFill>
                <a:srgbClr val="00B050"/>
              </a:solidFill>
              <a:latin typeface="Arial" charset="0"/>
              <a:ea typeface="Arial" charset="0"/>
              <a:cs typeface="Arial" charset="0"/>
            </a:endParaRPr>
          </a:p>
          <a:p>
            <a:endParaRPr lang="es-ES_tradnl" sz="5400" b="1" dirty="0">
              <a:solidFill>
                <a:srgbClr val="00B050"/>
              </a:solidFill>
              <a:latin typeface="Arial" charset="0"/>
              <a:ea typeface="Arial" charset="0"/>
              <a:cs typeface="Arial" charset="0"/>
            </a:endParaRPr>
          </a:p>
        </p:txBody>
      </p:sp>
      <p:sp>
        <p:nvSpPr>
          <p:cNvPr id="7" name="Rectángulo 6">
            <a:extLst>
              <a:ext uri="{FF2B5EF4-FFF2-40B4-BE49-F238E27FC236}">
                <a16:creationId xmlns:a16="http://schemas.microsoft.com/office/drawing/2014/main" id="{49EE1EF3-7B8B-4BA8-BDFD-CFF4A2C10259}"/>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318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06117" y="697085"/>
            <a:ext cx="10852484" cy="707886"/>
          </a:xfrm>
          <a:prstGeom prst="rect">
            <a:avLst/>
          </a:prstGeom>
        </p:spPr>
        <p:txBody>
          <a:bodyPr wrap="square">
            <a:spAutoFit/>
          </a:bodyPr>
          <a:lstStyle/>
          <a:p>
            <a:pPr algn="ctr"/>
            <a:r>
              <a:rPr lang="es-MX" sz="4000" b="1" dirty="0">
                <a:solidFill>
                  <a:srgbClr val="0A6A21"/>
                </a:solidFill>
                <a:latin typeface="Arial"/>
                <a:cs typeface="Arial"/>
              </a:rPr>
              <a:t>5.	</a:t>
            </a:r>
            <a:r>
              <a:rPr lang="es-ES" sz="4000" b="1" dirty="0">
                <a:solidFill>
                  <a:srgbClr val="0A6A21"/>
                </a:solidFill>
                <a:latin typeface="Arial"/>
                <a:cs typeface="Arial"/>
              </a:rPr>
              <a:t>Informe de ajustes por entidad ejecutora</a:t>
            </a:r>
            <a:endParaRPr lang="es-CO" sz="4000" b="1" dirty="0">
              <a:solidFill>
                <a:srgbClr val="0A6A21"/>
              </a:solidFill>
              <a:latin typeface="Arial"/>
              <a:cs typeface="Arial"/>
            </a:endParaRPr>
          </a:p>
        </p:txBody>
      </p:sp>
      <p:sp>
        <p:nvSpPr>
          <p:cNvPr id="4" name="Rectángulo 3">
            <a:extLst>
              <a:ext uri="{FF2B5EF4-FFF2-40B4-BE49-F238E27FC236}">
                <a16:creationId xmlns:a16="http://schemas.microsoft.com/office/drawing/2014/main" id="{DB83637D-C8AF-40D0-BE2D-DC59F381800A}"/>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Tabla 4">
            <a:extLst>
              <a:ext uri="{FF2B5EF4-FFF2-40B4-BE49-F238E27FC236}">
                <a16:creationId xmlns:a16="http://schemas.microsoft.com/office/drawing/2014/main" id="{1A96F150-6B3A-4100-9452-0BFD31915382}"/>
              </a:ext>
            </a:extLst>
          </p:cNvPr>
          <p:cNvGraphicFramePr>
            <a:graphicFrameLocks noGrp="1"/>
          </p:cNvGraphicFramePr>
          <p:nvPr/>
        </p:nvGraphicFramePr>
        <p:xfrm>
          <a:off x="1308295" y="2331154"/>
          <a:ext cx="9425353" cy="1908621"/>
        </p:xfrm>
        <a:graphic>
          <a:graphicData uri="http://schemas.openxmlformats.org/drawingml/2006/table">
            <a:tbl>
              <a:tblPr firstRow="1" firstCol="1" bandRow="1"/>
              <a:tblGrid>
                <a:gridCol w="2169365">
                  <a:extLst>
                    <a:ext uri="{9D8B030D-6E8A-4147-A177-3AD203B41FA5}">
                      <a16:colId xmlns:a16="http://schemas.microsoft.com/office/drawing/2014/main" val="3554641163"/>
                    </a:ext>
                  </a:extLst>
                </a:gridCol>
                <a:gridCol w="4863471">
                  <a:extLst>
                    <a:ext uri="{9D8B030D-6E8A-4147-A177-3AD203B41FA5}">
                      <a16:colId xmlns:a16="http://schemas.microsoft.com/office/drawing/2014/main" val="748970069"/>
                    </a:ext>
                  </a:extLst>
                </a:gridCol>
                <a:gridCol w="2392517">
                  <a:extLst>
                    <a:ext uri="{9D8B030D-6E8A-4147-A177-3AD203B41FA5}">
                      <a16:colId xmlns:a16="http://schemas.microsoft.com/office/drawing/2014/main" val="426015224"/>
                    </a:ext>
                  </a:extLst>
                </a:gridCol>
              </a:tblGrid>
              <a:tr h="0">
                <a:tc>
                  <a:txBody>
                    <a:bodyPr/>
                    <a:lstStyle/>
                    <a:p>
                      <a:pPr marL="457200" algn="ctr">
                        <a:lnSpc>
                          <a:spcPct val="115000"/>
                        </a:lnSpc>
                      </a:pPr>
                      <a:r>
                        <a:rPr lang="es-ES" sz="1600" b="1">
                          <a:effectLst/>
                          <a:latin typeface="Arial" panose="020B0604020202020204" pitchFamily="34" charset="0"/>
                          <a:ea typeface="Calibri" panose="020F0502020204030204" pitchFamily="34" charset="0"/>
                          <a:cs typeface="Times New Roman" panose="02020603050405020304" pitchFamily="18" charset="0"/>
                        </a:rPr>
                        <a:t>BPIN</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algn="ctr">
                        <a:lnSpc>
                          <a:spcPct val="115000"/>
                        </a:lnSpc>
                      </a:pPr>
                      <a:r>
                        <a:rPr lang="es-ES" sz="16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NOMBRE</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algn="ctr">
                        <a:lnSpc>
                          <a:spcPct val="115000"/>
                        </a:lnSpc>
                        <a:spcAft>
                          <a:spcPts val="1000"/>
                        </a:spcAft>
                      </a:pPr>
                      <a:r>
                        <a:rPr lang="es-ES" sz="16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ENTIDAD EJECUTORA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774670562"/>
                  </a:ext>
                </a:extLst>
              </a:tr>
              <a:tr h="0">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2019003050034</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Construcción y Dotación de Cancha en Grama Sintética en el Municipio de Tarazá Antioquia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1000"/>
                        </a:spcAft>
                      </a:pPr>
                      <a:r>
                        <a:rPr lang="es-ES" sz="1600">
                          <a:effectLst/>
                          <a:latin typeface="Arial" panose="020B0604020202020204" pitchFamily="34" charset="0"/>
                          <a:ea typeface="Calibri" panose="020F0502020204030204" pitchFamily="34" charset="0"/>
                          <a:cs typeface="Times New Roman" panose="02020603050405020304" pitchFamily="18" charset="0"/>
                        </a:rPr>
                        <a:t>MUNICIPIO DE TARAZA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2093747"/>
                  </a:ext>
                </a:extLst>
              </a:tr>
              <a:tr h="0">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2019057900029</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Mejoramiento en la infraestructura física de la Institución Educativa La Caucana en el municipio de Tarazá, Antioquia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1000"/>
                        </a:spcAft>
                      </a:pPr>
                      <a:r>
                        <a:rPr lang="es-ES" sz="1600" dirty="0">
                          <a:effectLst/>
                          <a:latin typeface="Arial" panose="020B0604020202020204" pitchFamily="34" charset="0"/>
                          <a:ea typeface="Calibri" panose="020F0502020204030204" pitchFamily="34" charset="0"/>
                          <a:cs typeface="Times New Roman" panose="02020603050405020304" pitchFamily="18" charset="0"/>
                        </a:rPr>
                        <a:t>MUNICIPIO DE TARAZA</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1486018"/>
                  </a:ext>
                </a:extLst>
              </a:tr>
            </a:tbl>
          </a:graphicData>
        </a:graphic>
      </p:graphicFrame>
    </p:spTree>
    <p:extLst>
      <p:ext uri="{BB962C8B-B14F-4D97-AF65-F5344CB8AC3E}">
        <p14:creationId xmlns:p14="http://schemas.microsoft.com/office/powerpoint/2010/main" val="103955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E563284D-B420-46FE-866D-F5F2E23E7F45}"/>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6" name="Tabla 5">
            <a:extLst>
              <a:ext uri="{FF2B5EF4-FFF2-40B4-BE49-F238E27FC236}">
                <a16:creationId xmlns:a16="http://schemas.microsoft.com/office/drawing/2014/main" id="{F057BA63-E1E7-43DA-946D-02E82AA40EBD}"/>
              </a:ext>
            </a:extLst>
          </p:cNvPr>
          <p:cNvGraphicFramePr>
            <a:graphicFrameLocks noGrp="1"/>
          </p:cNvGraphicFramePr>
          <p:nvPr/>
        </p:nvGraphicFramePr>
        <p:xfrm>
          <a:off x="604910" y="94321"/>
          <a:ext cx="11366695" cy="1973634"/>
        </p:xfrm>
        <a:graphic>
          <a:graphicData uri="http://schemas.openxmlformats.org/drawingml/2006/table">
            <a:tbl>
              <a:tblPr/>
              <a:tblGrid>
                <a:gridCol w="4541486">
                  <a:extLst>
                    <a:ext uri="{9D8B030D-6E8A-4147-A177-3AD203B41FA5}">
                      <a16:colId xmlns:a16="http://schemas.microsoft.com/office/drawing/2014/main" val="2460689269"/>
                    </a:ext>
                  </a:extLst>
                </a:gridCol>
                <a:gridCol w="6825209">
                  <a:extLst>
                    <a:ext uri="{9D8B030D-6E8A-4147-A177-3AD203B41FA5}">
                      <a16:colId xmlns:a16="http://schemas.microsoft.com/office/drawing/2014/main" val="4244784107"/>
                    </a:ext>
                  </a:extLst>
                </a:gridCol>
              </a:tblGrid>
              <a:tr h="195585">
                <a:tc gridSpan="2">
                  <a:txBody>
                    <a:bodyPr/>
                    <a:lstStyle/>
                    <a:p>
                      <a:pPr algn="ctr" fontAlgn="b"/>
                      <a:r>
                        <a:rPr lang="es-MX" sz="1000" b="1" i="0" u="none" strike="noStrike" dirty="0">
                          <a:solidFill>
                            <a:srgbClr val="000000"/>
                          </a:solidFill>
                          <a:effectLst/>
                          <a:latin typeface="Arial" panose="020B0604020202020204" pitchFamily="34" charset="0"/>
                        </a:rPr>
                        <a:t>INFORMACIÓN AJUSTES PROYECTOS OCAD DEPARTAMENTAL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hMerge="1">
                  <a:txBody>
                    <a:bodyPr/>
                    <a:lstStyle/>
                    <a:p>
                      <a:endParaRPr lang="es-CO"/>
                    </a:p>
                  </a:txBody>
                  <a:tcPr/>
                </a:tc>
                <a:extLst>
                  <a:ext uri="{0D108BD9-81ED-4DB2-BD59-A6C34878D82A}">
                    <a16:rowId xmlns:a16="http://schemas.microsoft.com/office/drawing/2014/main" val="1587610493"/>
                  </a:ext>
                </a:extLst>
              </a:tr>
              <a:tr h="186695">
                <a:tc gridSpan="2">
                  <a:txBody>
                    <a:bodyPr/>
                    <a:lstStyle/>
                    <a:p>
                      <a:pPr algn="l" fontAlgn="b"/>
                      <a:r>
                        <a:rPr lang="es-CO" sz="1000" b="1" i="0" u="none" strike="noStrike">
                          <a:solidFill>
                            <a:srgbClr val="000000"/>
                          </a:solidFill>
                          <a:effectLst/>
                          <a:latin typeface="Arial" panose="020B0604020202020204" pitchFamily="34" charset="0"/>
                        </a:rPr>
                        <a:t>N°004/2020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s-CO"/>
                    </a:p>
                  </a:txBody>
                  <a:tcPr/>
                </a:tc>
                <a:extLst>
                  <a:ext uri="{0D108BD9-81ED-4DB2-BD59-A6C34878D82A}">
                    <a16:rowId xmlns:a16="http://schemas.microsoft.com/office/drawing/2014/main" val="1284678919"/>
                  </a:ext>
                </a:extLst>
              </a:tr>
              <a:tr h="177805">
                <a:tc>
                  <a:txBody>
                    <a:bodyPr/>
                    <a:lstStyle/>
                    <a:p>
                      <a:pPr algn="l" fontAlgn="t"/>
                      <a:r>
                        <a:rPr lang="es-CO" sz="1000" b="1" i="0" u="none" strike="noStrike">
                          <a:solidFill>
                            <a:srgbClr val="000000"/>
                          </a:solidFill>
                          <a:effectLst/>
                          <a:latin typeface="Arial" panose="020B0604020202020204" pitchFamily="34" charset="0"/>
                        </a:rPr>
                        <a:t>CODIGO BPIN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dirty="0">
                          <a:solidFill>
                            <a:srgbClr val="000000"/>
                          </a:solidFill>
                          <a:effectLst/>
                          <a:latin typeface="Arial" panose="020B0604020202020204" pitchFamily="34" charset="0"/>
                        </a:rPr>
                        <a:t>2019003050034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4526132"/>
                  </a:ext>
                </a:extLst>
              </a:tr>
              <a:tr h="337829">
                <a:tc>
                  <a:txBody>
                    <a:bodyPr/>
                    <a:lstStyle/>
                    <a:p>
                      <a:pPr algn="l" fontAlgn="t"/>
                      <a:r>
                        <a:rPr lang="es-CO" sz="1000" b="1" i="0" u="none" strike="noStrike">
                          <a:solidFill>
                            <a:srgbClr val="000000"/>
                          </a:solidFill>
                          <a:effectLst/>
                          <a:latin typeface="Arial" panose="020B0604020202020204" pitchFamily="34" charset="0"/>
                        </a:rPr>
                        <a:t>IDENTIFICACIÓN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MX" sz="1000" b="0" i="0" u="none" strike="noStrike">
                          <a:solidFill>
                            <a:srgbClr val="000000"/>
                          </a:solidFill>
                          <a:effectLst/>
                          <a:latin typeface="Arial" panose="020B0604020202020204" pitchFamily="34" charset="0"/>
                        </a:rPr>
                        <a:t>Construcción y Dotación de Cancha en Grama Sintética en el Municipio de Tarazá Antioquia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7910639"/>
                  </a:ext>
                </a:extLst>
              </a:tr>
              <a:tr h="177805">
                <a:tc>
                  <a:txBody>
                    <a:bodyPr/>
                    <a:lstStyle/>
                    <a:p>
                      <a:pPr algn="l" fontAlgn="t"/>
                      <a:r>
                        <a:rPr lang="es-CO" sz="1000" b="1" i="0" u="none" strike="noStrike">
                          <a:solidFill>
                            <a:srgbClr val="000000"/>
                          </a:solidFill>
                          <a:effectLst/>
                          <a:latin typeface="Arial" panose="020B0604020202020204" pitchFamily="34" charset="0"/>
                        </a:rPr>
                        <a:t>APROBACIÓN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Acuerdo OCAD Departamental n°18-30/10/2019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9815848"/>
                  </a:ext>
                </a:extLst>
              </a:tr>
              <a:tr h="177805">
                <a:tc>
                  <a:txBody>
                    <a:bodyPr/>
                    <a:lstStyle/>
                    <a:p>
                      <a:pPr algn="l" fontAlgn="t"/>
                      <a:r>
                        <a:rPr lang="es-CO" sz="1000" b="1" i="0" u="none" strike="noStrike">
                          <a:solidFill>
                            <a:srgbClr val="000000"/>
                          </a:solidFill>
                          <a:effectLst/>
                          <a:latin typeface="Arial" panose="020B0604020202020204" pitchFamily="34" charset="0"/>
                        </a:rPr>
                        <a:t>EJECUTOR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Municipio de Taraza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4749160"/>
                  </a:ext>
                </a:extLst>
              </a:tr>
              <a:tr h="177805">
                <a:tc>
                  <a:txBody>
                    <a:bodyPr/>
                    <a:lstStyle/>
                    <a:p>
                      <a:pPr algn="l" fontAlgn="t"/>
                      <a:r>
                        <a:rPr lang="es-CO" sz="1000" b="1" i="0" u="none" strike="noStrike" dirty="0">
                          <a:solidFill>
                            <a:srgbClr val="000000"/>
                          </a:solidFill>
                          <a:effectLst/>
                          <a:latin typeface="Arial" panose="020B0604020202020204" pitchFamily="34" charset="0"/>
                        </a:rPr>
                        <a:t>VALOR DEL PROYECTO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$ 2.211.164.798,68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2329171"/>
                  </a:ext>
                </a:extLst>
              </a:tr>
              <a:tr h="177805">
                <a:tc>
                  <a:txBody>
                    <a:bodyPr/>
                    <a:lstStyle/>
                    <a:p>
                      <a:pPr algn="l" fontAlgn="t"/>
                      <a:r>
                        <a:rPr lang="es-CO" sz="1000" b="1" i="0" u="none" strike="noStrike">
                          <a:solidFill>
                            <a:srgbClr val="000000"/>
                          </a:solidFill>
                          <a:effectLst/>
                          <a:latin typeface="Arial" panose="020B0604020202020204" pitchFamily="34" charset="0"/>
                        </a:rPr>
                        <a:t>TIEMPO DE EJECUCIÓN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12 meses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322807"/>
                  </a:ext>
                </a:extLst>
              </a:tr>
              <a:tr h="177805">
                <a:tc>
                  <a:txBody>
                    <a:bodyPr/>
                    <a:lstStyle/>
                    <a:p>
                      <a:pPr algn="l" fontAlgn="t"/>
                      <a:r>
                        <a:rPr lang="es-CO" sz="1000" b="1" i="0" u="none" strike="noStrike">
                          <a:solidFill>
                            <a:srgbClr val="000000"/>
                          </a:solidFill>
                          <a:effectLst/>
                          <a:latin typeface="Arial" panose="020B0604020202020204" pitchFamily="34" charset="0"/>
                        </a:rPr>
                        <a:t>TIPO DE AJUSTE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 AJUSTE ACUERDO EJECUTOR</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0649669"/>
                  </a:ext>
                </a:extLst>
              </a:tr>
              <a:tr h="186695">
                <a:tc>
                  <a:txBody>
                    <a:bodyPr/>
                    <a:lstStyle/>
                    <a:p>
                      <a:pPr algn="l" fontAlgn="t"/>
                      <a:r>
                        <a:rPr lang="es-CO" sz="1000" b="1" i="0" u="none" strike="noStrike">
                          <a:solidFill>
                            <a:srgbClr val="000000"/>
                          </a:solidFill>
                          <a:effectLst/>
                          <a:latin typeface="Arial" panose="020B0604020202020204" pitchFamily="34" charset="0"/>
                        </a:rPr>
                        <a:t>SOLICITUD   SUIFP-SGR 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dirty="0">
                          <a:solidFill>
                            <a:srgbClr val="000000"/>
                          </a:solidFill>
                          <a:effectLst/>
                          <a:latin typeface="Arial" panose="020B0604020202020204" pitchFamily="34" charset="0"/>
                        </a:rPr>
                        <a:t>1268293/2020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7374503"/>
                  </a:ext>
                </a:extLst>
              </a:tr>
            </a:tbl>
          </a:graphicData>
        </a:graphic>
      </p:graphicFrame>
      <p:graphicFrame>
        <p:nvGraphicFramePr>
          <p:cNvPr id="10" name="Tabla 9">
            <a:extLst>
              <a:ext uri="{FF2B5EF4-FFF2-40B4-BE49-F238E27FC236}">
                <a16:creationId xmlns:a16="http://schemas.microsoft.com/office/drawing/2014/main" id="{F7396601-C372-4765-9C00-A4EDB8C92A38}"/>
              </a:ext>
            </a:extLst>
          </p:cNvPr>
          <p:cNvGraphicFramePr>
            <a:graphicFrameLocks noGrp="1"/>
          </p:cNvGraphicFramePr>
          <p:nvPr/>
        </p:nvGraphicFramePr>
        <p:xfrm>
          <a:off x="604910" y="2095819"/>
          <a:ext cx="8131126" cy="4544133"/>
        </p:xfrm>
        <a:graphic>
          <a:graphicData uri="http://schemas.openxmlformats.org/drawingml/2006/table">
            <a:tbl>
              <a:tblPr/>
              <a:tblGrid>
                <a:gridCol w="3248737">
                  <a:extLst>
                    <a:ext uri="{9D8B030D-6E8A-4147-A177-3AD203B41FA5}">
                      <a16:colId xmlns:a16="http://schemas.microsoft.com/office/drawing/2014/main" val="700039220"/>
                    </a:ext>
                  </a:extLst>
                </a:gridCol>
                <a:gridCol w="1856422">
                  <a:extLst>
                    <a:ext uri="{9D8B030D-6E8A-4147-A177-3AD203B41FA5}">
                      <a16:colId xmlns:a16="http://schemas.microsoft.com/office/drawing/2014/main" val="2348016284"/>
                    </a:ext>
                  </a:extLst>
                </a:gridCol>
                <a:gridCol w="1615087">
                  <a:extLst>
                    <a:ext uri="{9D8B030D-6E8A-4147-A177-3AD203B41FA5}">
                      <a16:colId xmlns:a16="http://schemas.microsoft.com/office/drawing/2014/main" val="666448718"/>
                    </a:ext>
                  </a:extLst>
                </a:gridCol>
                <a:gridCol w="1410880">
                  <a:extLst>
                    <a:ext uri="{9D8B030D-6E8A-4147-A177-3AD203B41FA5}">
                      <a16:colId xmlns:a16="http://schemas.microsoft.com/office/drawing/2014/main" val="3075909245"/>
                    </a:ext>
                  </a:extLst>
                </a:gridCol>
              </a:tblGrid>
              <a:tr h="243889">
                <a:tc gridSpan="4">
                  <a:txBody>
                    <a:bodyPr/>
                    <a:lstStyle/>
                    <a:p>
                      <a:pPr algn="ctr" fontAlgn="t"/>
                      <a:r>
                        <a:rPr lang="es-CO" sz="900" b="1" i="0" u="none" strike="noStrike" dirty="0">
                          <a:solidFill>
                            <a:srgbClr val="000000"/>
                          </a:solidFill>
                          <a:effectLst/>
                          <a:latin typeface="Arial" panose="020B0604020202020204" pitchFamily="34" charset="0"/>
                        </a:rPr>
                        <a:t>Descripción del Ajuste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824436744"/>
                  </a:ext>
                </a:extLst>
              </a:tr>
              <a:tr h="2558178">
                <a:tc gridSpan="4">
                  <a:txBody>
                    <a:bodyPr/>
                    <a:lstStyle/>
                    <a:p>
                      <a:pPr algn="just" fontAlgn="ctr"/>
                      <a:r>
                        <a:rPr lang="es-MX" sz="1000" b="0" i="0" u="none" strike="noStrike" dirty="0">
                          <a:solidFill>
                            <a:srgbClr val="000000"/>
                          </a:solidFill>
                          <a:effectLst/>
                          <a:latin typeface="Arial" panose="020B0604020202020204" pitchFamily="34" charset="0"/>
                        </a:rPr>
                        <a:t>Este proyecto fue gestionado y aprobado en la sesión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16 del 30/10/2019 mediante acta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19 y acuerdo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18, con aceptación de ejecución por parte del ejecutor designado del mes de diciembre de 2019.  La entidad ejecutora  inicio el proceso que establece la Ley 1942 de 2018 en su articulo 30 y el acuerdo 57 de 2020 para el cumplimiento de los requisitos exigidos por la respectiva normatividad del Sistema General de Regalías  para proceder con los procesos contractuales del proyecto. De acuerdo  con lo relacionado el Municipio de Taraza cumplió con los requisitos necesarios para la expedición de la ficha de cumplimiento de requisitos para ejecución del 03/02/2020.                                                                                                                                                            Una vez realizado el proceso contractual  y en ejecución de obras el comité de obra  encabezado por  la entidad ejecutora , la interventoría y el contratista de la obra  realizaron evaluación sobre las obras y el presupuesto aprobado; por lo que de acuerdo a la necesidad  realizaron una actualización de cantidades en los ítems iniciales y adición de nuevos ítems, los cuales de acuerdo a la documentación remitida son necesarios para cumplir el objeto del proyecto. En concordancia con lo establecido en el artículo 4.4.2.2.1 del Acuerdo 45 de 2017de la Comisión Rectora del Sistema General de Regalías y en el respectivo manual operativo  este es un ajuste de acuerdo del ejecutor  y el mismo no afecta los términos iniciales de viabilidad y aprobación del  proyecto  de  inversión  en  mención,  tampoco  modifica  su  objeto  ni  altera sustancialmente las actividades y alcance del mismo, la variación del proyecto equivale a una disminución del 0,5% sobre el valor total del proyecto inicialmente aprobado  y disminuido de la fuente de cofinanciación de las Asignaciones Directas del Municipio de Taraza.  En razón de lo anterior el Municipio de Taraza  remitió la respectiva  documentación soporte del ajuste a la Secretaria Técnica del OCAD Departamental siendo revisada y en concordancia el 23/09/2020 y respectivamente diligenciada en la plataforma SUIFP_SGR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4099320320"/>
                  </a:ext>
                </a:extLst>
              </a:tr>
              <a:tr h="243889">
                <a:tc gridSpan="4">
                  <a:txBody>
                    <a:bodyPr/>
                    <a:lstStyle/>
                    <a:p>
                      <a:pPr algn="ctr" fontAlgn="t"/>
                      <a:r>
                        <a:rPr lang="es-CO" sz="1000" b="1" i="0" u="none" strike="noStrike" dirty="0">
                          <a:solidFill>
                            <a:srgbClr val="000000"/>
                          </a:solidFill>
                          <a:effectLst/>
                          <a:latin typeface="Arial" panose="020B0604020202020204" pitchFamily="34" charset="0"/>
                        </a:rPr>
                        <a:t>FUENTES FINANCIACIÓN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026060490"/>
                  </a:ext>
                </a:extLst>
              </a:tr>
              <a:tr h="232276">
                <a:tc>
                  <a:txBody>
                    <a:bodyPr/>
                    <a:lstStyle/>
                    <a:p>
                      <a:pPr algn="ctr" fontAlgn="t"/>
                      <a:r>
                        <a:rPr lang="es-CO" sz="1000" b="1" i="0" u="none" strike="noStrike">
                          <a:solidFill>
                            <a:srgbClr val="000000"/>
                          </a:solidFill>
                          <a:effectLst/>
                          <a:latin typeface="Arial" panose="020B0604020202020204" pitchFamily="34" charset="0"/>
                        </a:rPr>
                        <a:t>ENTIDAD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dirty="0">
                          <a:solidFill>
                            <a:srgbClr val="000000"/>
                          </a:solidFill>
                          <a:effectLst/>
                          <a:latin typeface="Arial" panose="020B0604020202020204" pitchFamily="34" charset="0"/>
                        </a:rPr>
                        <a:t>VALOR INICIAL APROBADO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 VALOR FINAL APORTE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900" b="1" i="0" u="none" strike="noStrike">
                          <a:solidFill>
                            <a:srgbClr val="000000"/>
                          </a:solidFill>
                          <a:effectLst/>
                          <a:latin typeface="Arial" panose="020B0604020202020204" pitchFamily="34" charset="0"/>
                        </a:rPr>
                        <a:t> VALOR  AJUSTADO </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235564931"/>
                  </a:ext>
                </a:extLst>
              </a:tr>
              <a:tr h="232276">
                <a:tc>
                  <a:txBody>
                    <a:bodyPr/>
                    <a:lstStyle/>
                    <a:p>
                      <a:pPr algn="l" fontAlgn="t"/>
                      <a:r>
                        <a:rPr lang="es-CO" sz="1000" b="1" i="0" u="none" strike="noStrike">
                          <a:solidFill>
                            <a:srgbClr val="000000"/>
                          </a:solidFill>
                          <a:effectLst/>
                          <a:latin typeface="Arial" panose="020B0604020202020204" pitchFamily="34" charset="0"/>
                        </a:rPr>
                        <a:t>SGR Asignaciones Directas Departamental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dirty="0">
                          <a:solidFill>
                            <a:srgbClr val="000000"/>
                          </a:solidFill>
                          <a:effectLst/>
                          <a:latin typeface="Arial" panose="020B0604020202020204" pitchFamily="34" charset="0"/>
                        </a:rPr>
                        <a:t> $                1.258.183.703,00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1.258.183.703,00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9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8029801"/>
                  </a:ext>
                </a:extLst>
              </a:tr>
              <a:tr h="232276">
                <a:tc>
                  <a:txBody>
                    <a:bodyPr/>
                    <a:lstStyle/>
                    <a:p>
                      <a:pPr algn="l" fontAlgn="t"/>
                      <a:r>
                        <a:rPr lang="es-MX" sz="1000" b="1" i="0" u="none" strike="noStrike">
                          <a:solidFill>
                            <a:srgbClr val="000000"/>
                          </a:solidFill>
                          <a:effectLst/>
                          <a:latin typeface="Arial" panose="020B0604020202020204" pitchFamily="34" charset="0"/>
                        </a:rPr>
                        <a:t>SGR Asignaciones Directas Municipio de Taraza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dirty="0">
                          <a:solidFill>
                            <a:srgbClr val="000000"/>
                          </a:solidFill>
                          <a:effectLst/>
                          <a:latin typeface="Arial" panose="020B0604020202020204" pitchFamily="34" charset="0"/>
                        </a:rPr>
                        <a:t> $                   952.981.095,68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942.398.362,02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900" b="0" i="0" u="none" strike="noStrike">
                          <a:solidFill>
                            <a:srgbClr val="000000"/>
                          </a:solidFill>
                          <a:effectLst/>
                          <a:latin typeface="Arial" panose="020B0604020202020204" pitchFamily="34" charset="0"/>
                        </a:rPr>
                        <a:t> $         10.582.733,66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6065244"/>
                  </a:ext>
                </a:extLst>
              </a:tr>
              <a:tr h="255502">
                <a:tc>
                  <a:txBody>
                    <a:bodyPr/>
                    <a:lstStyle/>
                    <a:p>
                      <a:pPr algn="r" fontAlgn="t"/>
                      <a:r>
                        <a:rPr lang="es-CO" sz="1000" b="1" i="0" u="none" strike="noStrike">
                          <a:solidFill>
                            <a:srgbClr val="000000"/>
                          </a:solidFill>
                          <a:effectLst/>
                          <a:latin typeface="Arial" panose="020B0604020202020204" pitchFamily="34" charset="0"/>
                        </a:rPr>
                        <a:t>VALOR TOTAL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1" i="0" u="none" strike="noStrike">
                          <a:solidFill>
                            <a:srgbClr val="000000"/>
                          </a:solidFill>
                          <a:effectLst/>
                          <a:latin typeface="Arial" panose="020B0604020202020204" pitchFamily="34" charset="0"/>
                        </a:rPr>
                        <a:t> $             2.211.164.798,68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s-CO" sz="1000" b="1" i="0" u="none" strike="noStrike" dirty="0">
                          <a:solidFill>
                            <a:srgbClr val="000000"/>
                          </a:solidFill>
                          <a:effectLst/>
                          <a:latin typeface="Arial" panose="020B0604020202020204" pitchFamily="34" charset="0"/>
                        </a:rPr>
                        <a:t> $      2.200.582.065,02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900" b="1" i="0" u="none" strike="noStrike">
                          <a:solidFill>
                            <a:srgbClr val="000000"/>
                          </a:solidFill>
                          <a:effectLst/>
                          <a:latin typeface="Arial" panose="020B0604020202020204" pitchFamily="34" charset="0"/>
                        </a:rPr>
                        <a:t>(-) 0,5%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3997814"/>
                  </a:ext>
                </a:extLst>
              </a:tr>
              <a:tr h="301958">
                <a:tc gridSpan="2">
                  <a:txBody>
                    <a:bodyPr/>
                    <a:lstStyle/>
                    <a:p>
                      <a:pPr algn="r" fontAlgn="t"/>
                      <a:r>
                        <a:rPr lang="es-CO" sz="1000" b="1" i="0" u="none" strike="noStrike">
                          <a:solidFill>
                            <a:srgbClr val="000000"/>
                          </a:solidFill>
                          <a:effectLst/>
                          <a:latin typeface="Arial" panose="020B0604020202020204" pitchFamily="34" charset="0"/>
                        </a:rPr>
                        <a:t>VALOR FINAL DEL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es-CO"/>
                    </a:p>
                  </a:txBody>
                  <a:tcPr/>
                </a:tc>
                <a:tc gridSpan="2">
                  <a:txBody>
                    <a:bodyPr/>
                    <a:lstStyle/>
                    <a:p>
                      <a:pPr algn="l" fontAlgn="ctr"/>
                      <a:r>
                        <a:rPr lang="es-CO" sz="1000" b="1" i="1" u="none" strike="noStrike" dirty="0">
                          <a:solidFill>
                            <a:srgbClr val="000000"/>
                          </a:solidFill>
                          <a:effectLst/>
                          <a:latin typeface="Arial" panose="020B0604020202020204" pitchFamily="34" charset="0"/>
                        </a:rPr>
                        <a:t> $                            2.200.582.065,02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extLst>
                  <a:ext uri="{0D108BD9-81ED-4DB2-BD59-A6C34878D82A}">
                    <a16:rowId xmlns:a16="http://schemas.microsoft.com/office/drawing/2014/main" val="3666945971"/>
                  </a:ext>
                </a:extLst>
              </a:tr>
              <a:tr h="243889">
                <a:tc>
                  <a:txBody>
                    <a:bodyPr/>
                    <a:lstStyle/>
                    <a:p>
                      <a:pPr algn="l" fontAlgn="b"/>
                      <a:r>
                        <a:rPr lang="es-CO" sz="1000" b="1" i="0" u="none" strike="noStrike">
                          <a:solidFill>
                            <a:srgbClr val="000000"/>
                          </a:solidFill>
                          <a:effectLst/>
                          <a:latin typeface="Arial" panose="020B0604020202020204" pitchFamily="34" charset="0"/>
                        </a:rPr>
                        <a:t>Estado Plataforma SUIFP_SGR Departamental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gridSpan="3">
                  <a:txBody>
                    <a:bodyPr/>
                    <a:lstStyle/>
                    <a:p>
                      <a:pPr algn="ctr" fontAlgn="b"/>
                      <a:r>
                        <a:rPr lang="es-CO" sz="1000" b="1" i="0" u="none" strike="noStrike" dirty="0">
                          <a:solidFill>
                            <a:srgbClr val="000000"/>
                          </a:solidFill>
                          <a:effectLst/>
                          <a:latin typeface="Arial" panose="020B0604020202020204" pitchFamily="34" charset="0"/>
                        </a:rPr>
                        <a:t>REALIZADO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969958682"/>
                  </a:ext>
                </a:extLst>
              </a:tr>
            </a:tbl>
          </a:graphicData>
        </a:graphic>
      </p:graphicFrame>
    </p:spTree>
    <p:extLst>
      <p:ext uri="{BB962C8B-B14F-4D97-AF65-F5344CB8AC3E}">
        <p14:creationId xmlns:p14="http://schemas.microsoft.com/office/powerpoint/2010/main" val="2872264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68ACA74-1976-45CA-A0A4-51958E15D42B}"/>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Tabla 3">
            <a:extLst>
              <a:ext uri="{FF2B5EF4-FFF2-40B4-BE49-F238E27FC236}">
                <a16:creationId xmlns:a16="http://schemas.microsoft.com/office/drawing/2014/main" id="{B61E5AC7-36D9-4890-A5CB-66CCE7DD1A00}"/>
              </a:ext>
            </a:extLst>
          </p:cNvPr>
          <p:cNvGraphicFramePr>
            <a:graphicFrameLocks noGrp="1"/>
          </p:cNvGraphicFramePr>
          <p:nvPr/>
        </p:nvGraphicFramePr>
        <p:xfrm>
          <a:off x="625234" y="137873"/>
          <a:ext cx="11177560" cy="2114550"/>
        </p:xfrm>
        <a:graphic>
          <a:graphicData uri="http://schemas.openxmlformats.org/drawingml/2006/table">
            <a:tbl>
              <a:tblPr/>
              <a:tblGrid>
                <a:gridCol w="4465919">
                  <a:extLst>
                    <a:ext uri="{9D8B030D-6E8A-4147-A177-3AD203B41FA5}">
                      <a16:colId xmlns:a16="http://schemas.microsoft.com/office/drawing/2014/main" val="260415460"/>
                    </a:ext>
                  </a:extLst>
                </a:gridCol>
                <a:gridCol w="6711641">
                  <a:extLst>
                    <a:ext uri="{9D8B030D-6E8A-4147-A177-3AD203B41FA5}">
                      <a16:colId xmlns:a16="http://schemas.microsoft.com/office/drawing/2014/main" val="1495352858"/>
                    </a:ext>
                  </a:extLst>
                </a:gridCol>
              </a:tblGrid>
              <a:tr h="209550">
                <a:tc gridSpan="2">
                  <a:txBody>
                    <a:bodyPr/>
                    <a:lstStyle/>
                    <a:p>
                      <a:pPr algn="ctr" fontAlgn="b"/>
                      <a:r>
                        <a:rPr lang="es-MX" sz="1000" b="1" i="0" u="none" strike="noStrike">
                          <a:solidFill>
                            <a:srgbClr val="000000"/>
                          </a:solidFill>
                          <a:effectLst/>
                          <a:latin typeface="Arial" panose="020B0604020202020204" pitchFamily="34" charset="0"/>
                        </a:rPr>
                        <a:t>INFORMACIÓN AJUSTES PROYECTOS OCAD DEPARTAMENTAL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hMerge="1">
                  <a:txBody>
                    <a:bodyPr/>
                    <a:lstStyle/>
                    <a:p>
                      <a:endParaRPr lang="es-CO"/>
                    </a:p>
                  </a:txBody>
                  <a:tcPr/>
                </a:tc>
                <a:extLst>
                  <a:ext uri="{0D108BD9-81ED-4DB2-BD59-A6C34878D82A}">
                    <a16:rowId xmlns:a16="http://schemas.microsoft.com/office/drawing/2014/main" val="1312576715"/>
                  </a:ext>
                </a:extLst>
              </a:tr>
              <a:tr h="200025">
                <a:tc gridSpan="2">
                  <a:txBody>
                    <a:bodyPr/>
                    <a:lstStyle/>
                    <a:p>
                      <a:pPr algn="l" fontAlgn="b"/>
                      <a:r>
                        <a:rPr lang="es-CO" sz="1000" b="1" i="0" u="none" strike="noStrike">
                          <a:solidFill>
                            <a:srgbClr val="000000"/>
                          </a:solidFill>
                          <a:effectLst/>
                          <a:latin typeface="Arial" panose="020B0604020202020204" pitchFamily="34" charset="0"/>
                        </a:rPr>
                        <a:t>N°005/2020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s-CO"/>
                    </a:p>
                  </a:txBody>
                  <a:tcPr/>
                </a:tc>
                <a:extLst>
                  <a:ext uri="{0D108BD9-81ED-4DB2-BD59-A6C34878D82A}">
                    <a16:rowId xmlns:a16="http://schemas.microsoft.com/office/drawing/2014/main" val="2894083000"/>
                  </a:ext>
                </a:extLst>
              </a:tr>
              <a:tr h="190500">
                <a:tc>
                  <a:txBody>
                    <a:bodyPr/>
                    <a:lstStyle/>
                    <a:p>
                      <a:pPr algn="l" fontAlgn="t"/>
                      <a:r>
                        <a:rPr lang="es-CO" sz="1000" b="1" i="0" u="none" strike="noStrike">
                          <a:solidFill>
                            <a:srgbClr val="000000"/>
                          </a:solidFill>
                          <a:effectLst/>
                          <a:latin typeface="Arial" panose="020B0604020202020204" pitchFamily="34" charset="0"/>
                        </a:rPr>
                        <a:t>CODIGO BPIN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2019057900029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163675"/>
                  </a:ext>
                </a:extLst>
              </a:tr>
              <a:tr h="361950">
                <a:tc>
                  <a:txBody>
                    <a:bodyPr/>
                    <a:lstStyle/>
                    <a:p>
                      <a:pPr algn="l" fontAlgn="t"/>
                      <a:r>
                        <a:rPr lang="es-CO" sz="1000" b="1" i="0" u="none" strike="noStrike">
                          <a:solidFill>
                            <a:srgbClr val="000000"/>
                          </a:solidFill>
                          <a:effectLst/>
                          <a:latin typeface="Arial" panose="020B0604020202020204" pitchFamily="34" charset="0"/>
                        </a:rPr>
                        <a:t>IDENTIFICACIÓN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MX" sz="1000" b="0" i="0" u="none" strike="noStrike">
                          <a:solidFill>
                            <a:srgbClr val="000000"/>
                          </a:solidFill>
                          <a:effectLst/>
                          <a:latin typeface="Arial" panose="020B0604020202020204" pitchFamily="34" charset="0"/>
                        </a:rPr>
                        <a:t>Mejoramiento en la infraestructura física de la Institución Educativa La Caucana en el municipio de Tarazá, Antioquia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150108"/>
                  </a:ext>
                </a:extLst>
              </a:tr>
              <a:tr h="190500">
                <a:tc>
                  <a:txBody>
                    <a:bodyPr/>
                    <a:lstStyle/>
                    <a:p>
                      <a:pPr algn="l" fontAlgn="t"/>
                      <a:r>
                        <a:rPr lang="es-CO" sz="1000" b="1" i="0" u="none" strike="noStrike">
                          <a:solidFill>
                            <a:srgbClr val="000000"/>
                          </a:solidFill>
                          <a:effectLst/>
                          <a:latin typeface="Arial" panose="020B0604020202020204" pitchFamily="34" charset="0"/>
                        </a:rPr>
                        <a:t>APROBACIÓN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Acuerdo OCAD Departamental n°18-30/10/2019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3623915"/>
                  </a:ext>
                </a:extLst>
              </a:tr>
              <a:tr h="190500">
                <a:tc>
                  <a:txBody>
                    <a:bodyPr/>
                    <a:lstStyle/>
                    <a:p>
                      <a:pPr algn="l" fontAlgn="t"/>
                      <a:r>
                        <a:rPr lang="es-CO" sz="1000" b="1" i="0" u="none" strike="noStrike">
                          <a:solidFill>
                            <a:srgbClr val="000000"/>
                          </a:solidFill>
                          <a:effectLst/>
                          <a:latin typeface="Arial" panose="020B0604020202020204" pitchFamily="34" charset="0"/>
                        </a:rPr>
                        <a:t>EJECUTOR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Municipio de Taraza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7869553"/>
                  </a:ext>
                </a:extLst>
              </a:tr>
              <a:tr h="190500">
                <a:tc>
                  <a:txBody>
                    <a:bodyPr/>
                    <a:lstStyle/>
                    <a:p>
                      <a:pPr algn="l" fontAlgn="t"/>
                      <a:r>
                        <a:rPr lang="es-CO" sz="1000" b="1" i="0" u="none" strike="noStrike">
                          <a:solidFill>
                            <a:srgbClr val="000000"/>
                          </a:solidFill>
                          <a:effectLst/>
                          <a:latin typeface="Arial" panose="020B0604020202020204" pitchFamily="34" charset="0"/>
                        </a:rPr>
                        <a:t>VALOR DEL PROYECTO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$ 1.687.152.450,00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9583949"/>
                  </a:ext>
                </a:extLst>
              </a:tr>
              <a:tr h="190500">
                <a:tc>
                  <a:txBody>
                    <a:bodyPr/>
                    <a:lstStyle/>
                    <a:p>
                      <a:pPr algn="l" fontAlgn="t"/>
                      <a:r>
                        <a:rPr lang="es-CO" sz="1000" b="1" i="0" u="none" strike="noStrike">
                          <a:solidFill>
                            <a:srgbClr val="000000"/>
                          </a:solidFill>
                          <a:effectLst/>
                          <a:latin typeface="Arial" panose="020B0604020202020204" pitchFamily="34" charset="0"/>
                        </a:rPr>
                        <a:t>TIEMPO DE EJECUCIÓN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12 meses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7589180"/>
                  </a:ext>
                </a:extLst>
              </a:tr>
              <a:tr h="190500">
                <a:tc>
                  <a:txBody>
                    <a:bodyPr/>
                    <a:lstStyle/>
                    <a:p>
                      <a:pPr algn="l" fontAlgn="t"/>
                      <a:r>
                        <a:rPr lang="es-CO" sz="1000" b="1" i="0" u="none" strike="noStrike">
                          <a:solidFill>
                            <a:srgbClr val="000000"/>
                          </a:solidFill>
                          <a:effectLst/>
                          <a:latin typeface="Arial" panose="020B0604020202020204" pitchFamily="34" charset="0"/>
                        </a:rPr>
                        <a:t>TIPO DE AJUSTE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 AJUSTE ACUERDO EJECUTOR</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0076321"/>
                  </a:ext>
                </a:extLst>
              </a:tr>
              <a:tr h="200025">
                <a:tc>
                  <a:txBody>
                    <a:bodyPr/>
                    <a:lstStyle/>
                    <a:p>
                      <a:pPr algn="l" fontAlgn="t"/>
                      <a:r>
                        <a:rPr lang="es-CO" sz="1000" b="1" i="0" u="none" strike="noStrike">
                          <a:solidFill>
                            <a:srgbClr val="000000"/>
                          </a:solidFill>
                          <a:effectLst/>
                          <a:latin typeface="Arial" panose="020B0604020202020204" pitchFamily="34" charset="0"/>
                        </a:rPr>
                        <a:t>SOLICITUD   SUIFP-SGR 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dirty="0">
                          <a:solidFill>
                            <a:srgbClr val="000000"/>
                          </a:solidFill>
                          <a:effectLst/>
                          <a:latin typeface="Arial" panose="020B0604020202020204" pitchFamily="34" charset="0"/>
                        </a:rPr>
                        <a:t>1293126/2020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9010488"/>
                  </a:ext>
                </a:extLst>
              </a:tr>
            </a:tbl>
          </a:graphicData>
        </a:graphic>
      </p:graphicFrame>
      <p:graphicFrame>
        <p:nvGraphicFramePr>
          <p:cNvPr id="6" name="Tabla 5">
            <a:extLst>
              <a:ext uri="{FF2B5EF4-FFF2-40B4-BE49-F238E27FC236}">
                <a16:creationId xmlns:a16="http://schemas.microsoft.com/office/drawing/2014/main" id="{50937546-8CF4-40A2-9C58-4AC884FA298D}"/>
              </a:ext>
            </a:extLst>
          </p:cNvPr>
          <p:cNvGraphicFramePr>
            <a:graphicFrameLocks noGrp="1"/>
          </p:cNvGraphicFramePr>
          <p:nvPr/>
        </p:nvGraphicFramePr>
        <p:xfrm>
          <a:off x="625234" y="2368790"/>
          <a:ext cx="8026397" cy="4199602"/>
        </p:xfrm>
        <a:graphic>
          <a:graphicData uri="http://schemas.openxmlformats.org/drawingml/2006/table">
            <a:tbl>
              <a:tblPr/>
              <a:tblGrid>
                <a:gridCol w="3206893">
                  <a:extLst>
                    <a:ext uri="{9D8B030D-6E8A-4147-A177-3AD203B41FA5}">
                      <a16:colId xmlns:a16="http://schemas.microsoft.com/office/drawing/2014/main" val="575007609"/>
                    </a:ext>
                  </a:extLst>
                </a:gridCol>
                <a:gridCol w="1832511">
                  <a:extLst>
                    <a:ext uri="{9D8B030D-6E8A-4147-A177-3AD203B41FA5}">
                      <a16:colId xmlns:a16="http://schemas.microsoft.com/office/drawing/2014/main" val="2872132404"/>
                    </a:ext>
                  </a:extLst>
                </a:gridCol>
                <a:gridCol w="1594285">
                  <a:extLst>
                    <a:ext uri="{9D8B030D-6E8A-4147-A177-3AD203B41FA5}">
                      <a16:colId xmlns:a16="http://schemas.microsoft.com/office/drawing/2014/main" val="1232322259"/>
                    </a:ext>
                  </a:extLst>
                </a:gridCol>
                <a:gridCol w="1392708">
                  <a:extLst>
                    <a:ext uri="{9D8B030D-6E8A-4147-A177-3AD203B41FA5}">
                      <a16:colId xmlns:a16="http://schemas.microsoft.com/office/drawing/2014/main" val="1088939250"/>
                    </a:ext>
                  </a:extLst>
                </a:gridCol>
              </a:tblGrid>
              <a:tr h="196218">
                <a:tc gridSpan="4">
                  <a:txBody>
                    <a:bodyPr/>
                    <a:lstStyle/>
                    <a:p>
                      <a:pPr algn="ctr" fontAlgn="t"/>
                      <a:r>
                        <a:rPr lang="es-CO" sz="1000" b="1" i="0" u="none" strike="noStrike">
                          <a:solidFill>
                            <a:srgbClr val="000000"/>
                          </a:solidFill>
                          <a:effectLst/>
                          <a:latin typeface="Arial" panose="020B0604020202020204" pitchFamily="34" charset="0"/>
                        </a:rPr>
                        <a:t>Descripción del Ajuste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744321485"/>
                  </a:ext>
                </a:extLst>
              </a:tr>
              <a:tr h="2414955">
                <a:tc gridSpan="4">
                  <a:txBody>
                    <a:bodyPr/>
                    <a:lstStyle/>
                    <a:p>
                      <a:pPr algn="just" fontAlgn="ctr"/>
                      <a:r>
                        <a:rPr lang="es-MX" sz="1000" b="0" i="0" u="none" strike="noStrike" dirty="0">
                          <a:solidFill>
                            <a:srgbClr val="000000"/>
                          </a:solidFill>
                          <a:effectLst/>
                          <a:latin typeface="Arial" panose="020B0604020202020204" pitchFamily="34" charset="0"/>
                        </a:rPr>
                        <a:t>Este proyecto fue gestionado y aprobado en la sesión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16 del 30/10/2019 mediante acta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19 y acuerdo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18, con aceptación de ejecución por parte del ejecutor designado del mes de diciembre de 2019.  La entidad ejecutora  inició el proceso que establece la Ley 1942 de 2018 en su articulo 30 y el acuerdo 57 de 2020 para el cumplimiento de los requisitos exigidos por la respectiva normatividad del Sistema General de Regalías  para proceder con los procesos contractuales del proyecto. De acuerdo  con lo relacionado el Municipio de Tarazá cumplió con los requisitos necesarios para la expedición de la ficha de cumplimiento de requisitos para ejecución del 04/02/2020.                                                                                                                                                            Una vez realizado el proceso contractual  y en ejecución de obras el comité de obra  encabezado por  la entidad ejecutora , la interventoría y el contratista de la obra  realizaron evaluación sobre las obras y el presupuesto aprobado; por lo que de acuerdo a la necesidad  realizaron una actualización de cantidades en los ítems iniciales y adición de nuevos ítems, los cuales de acuerdo a la documentación remitida son necesarios para cumplir el objeto del proyecto. En concordancia con lo establecido en el artículo 4.4.2.2.1del Acuerdo 45 de 2017de la Comisión Rectora del Sistema General de Regalías y en el respectivo manual operativo  este es un ajuste de acuerdo del ejecutor  y el mismo no afecta los términos iniciales de viabilidad y aprobación del  proyecto  de  inversión  en  mención,  tampoco  modifica  su  objeto  ni  altera sustancialmente las actividades, este ajuste aumenta el alcance del mismo, la variación del proyecto equivale a un aumento  del 9,8% sobre el valor total del proyecto inicialmente aprobado , dicho valor de aumento es asumido con recursos de Fuentes Propias del Municipio de Tarazá.  En razón de lo anterior el Municipio de Tarazá  remitió la respectiva  documentación soporte del ajuste a la Secretaria Técnica del OCAD Departamental siendo revisada y en concordancia el 06/11/2020 y respectivamente diligenciada en la plataforma SUIFP_SGR.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69430654"/>
                  </a:ext>
                </a:extLst>
              </a:tr>
              <a:tr h="196218">
                <a:tc gridSpan="4">
                  <a:txBody>
                    <a:bodyPr/>
                    <a:lstStyle/>
                    <a:p>
                      <a:pPr algn="ctr" fontAlgn="t"/>
                      <a:r>
                        <a:rPr lang="es-CO" sz="1000" b="1" i="0" u="none" strike="noStrike">
                          <a:solidFill>
                            <a:srgbClr val="000000"/>
                          </a:solidFill>
                          <a:effectLst/>
                          <a:latin typeface="Arial" panose="020B0604020202020204" pitchFamily="34" charset="0"/>
                        </a:rPr>
                        <a:t>FUENTES FINANCIACIÓN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938247285"/>
                  </a:ext>
                </a:extLst>
              </a:tr>
              <a:tr h="186874">
                <a:tc>
                  <a:txBody>
                    <a:bodyPr/>
                    <a:lstStyle/>
                    <a:p>
                      <a:pPr algn="ctr" fontAlgn="t"/>
                      <a:r>
                        <a:rPr lang="es-CO" sz="1000" b="1" i="0" u="none" strike="noStrike">
                          <a:solidFill>
                            <a:srgbClr val="000000"/>
                          </a:solidFill>
                          <a:effectLst/>
                          <a:latin typeface="Arial" panose="020B0604020202020204" pitchFamily="34" charset="0"/>
                        </a:rPr>
                        <a:t>ENTIDAD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VALOR INICIAL APROBADO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 VALOR FINAL APORTE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 VALOR  AJUSTADO </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003214224"/>
                  </a:ext>
                </a:extLst>
              </a:tr>
              <a:tr h="186874">
                <a:tc>
                  <a:txBody>
                    <a:bodyPr/>
                    <a:lstStyle/>
                    <a:p>
                      <a:pPr algn="l" fontAlgn="t"/>
                      <a:r>
                        <a:rPr lang="es-CO" sz="1000" b="1" i="0" u="none" strike="noStrike">
                          <a:solidFill>
                            <a:srgbClr val="000000"/>
                          </a:solidFill>
                          <a:effectLst/>
                          <a:latin typeface="Arial" panose="020B0604020202020204" pitchFamily="34" charset="0"/>
                        </a:rPr>
                        <a:t>SGR Asiganciones Directas Departamental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967.157.419,00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967.157.419,00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7364016"/>
                  </a:ext>
                </a:extLst>
              </a:tr>
              <a:tr h="186874">
                <a:tc>
                  <a:txBody>
                    <a:bodyPr/>
                    <a:lstStyle/>
                    <a:p>
                      <a:pPr algn="l" fontAlgn="t"/>
                      <a:r>
                        <a:rPr lang="es-MX" sz="1000" b="1" i="0" u="none" strike="noStrike">
                          <a:solidFill>
                            <a:srgbClr val="000000"/>
                          </a:solidFill>
                          <a:effectLst/>
                          <a:latin typeface="Arial" panose="020B0604020202020204" pitchFamily="34" charset="0"/>
                        </a:rPr>
                        <a:t>SGR Asiganciones Directas Municipio de Taraza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719.995.031,00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719.995.031,00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5307261"/>
                  </a:ext>
                </a:extLst>
              </a:tr>
              <a:tr h="186874">
                <a:tc>
                  <a:txBody>
                    <a:bodyPr/>
                    <a:lstStyle/>
                    <a:p>
                      <a:pPr algn="l" fontAlgn="t"/>
                      <a:r>
                        <a:rPr lang="es-CO" sz="1000" b="1" i="0" u="none" strike="noStrike">
                          <a:solidFill>
                            <a:srgbClr val="000000"/>
                          </a:solidFill>
                          <a:effectLst/>
                          <a:latin typeface="Arial" panose="020B0604020202020204" pitchFamily="34" charset="0"/>
                        </a:rPr>
                        <a:t>Recursos Propios Municipio de Taraza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165.679.123,00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165.679.123,00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047715"/>
                  </a:ext>
                </a:extLst>
              </a:tr>
              <a:tr h="205561">
                <a:tc>
                  <a:txBody>
                    <a:bodyPr/>
                    <a:lstStyle/>
                    <a:p>
                      <a:pPr algn="r" fontAlgn="t"/>
                      <a:r>
                        <a:rPr lang="es-CO" sz="1000" b="1" i="0" u="none" strike="noStrike">
                          <a:solidFill>
                            <a:srgbClr val="000000"/>
                          </a:solidFill>
                          <a:effectLst/>
                          <a:latin typeface="Arial" panose="020B0604020202020204" pitchFamily="34" charset="0"/>
                        </a:rPr>
                        <a:t>VALOR TOTAL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1" i="0" u="none" strike="noStrike">
                          <a:solidFill>
                            <a:srgbClr val="000000"/>
                          </a:solidFill>
                          <a:effectLst/>
                          <a:latin typeface="Arial" panose="020B0604020202020204" pitchFamily="34" charset="0"/>
                        </a:rPr>
                        <a:t> $             1.687.152.450,00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s-CO" sz="1000" b="1" i="0" u="none" strike="noStrike">
                          <a:solidFill>
                            <a:srgbClr val="000000"/>
                          </a:solidFill>
                          <a:effectLst/>
                          <a:latin typeface="Arial" panose="020B0604020202020204" pitchFamily="34" charset="0"/>
                        </a:rPr>
                        <a:t> $      1.852.831.573,00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000" b="1" i="0" u="none" strike="noStrike">
                          <a:solidFill>
                            <a:srgbClr val="000000"/>
                          </a:solidFill>
                          <a:effectLst/>
                          <a:latin typeface="Arial" panose="020B0604020202020204" pitchFamily="34" charset="0"/>
                        </a:rPr>
                        <a:t>(+) 9,8%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4834769"/>
                  </a:ext>
                </a:extLst>
              </a:tr>
              <a:tr h="242936">
                <a:tc gridSpan="2">
                  <a:txBody>
                    <a:bodyPr/>
                    <a:lstStyle/>
                    <a:p>
                      <a:pPr algn="r" fontAlgn="t"/>
                      <a:r>
                        <a:rPr lang="es-CO" sz="1000" b="1" i="0" u="none" strike="noStrike">
                          <a:solidFill>
                            <a:srgbClr val="000000"/>
                          </a:solidFill>
                          <a:effectLst/>
                          <a:latin typeface="Arial" panose="020B0604020202020204" pitchFamily="34" charset="0"/>
                        </a:rPr>
                        <a:t>VALOR FINAL DEL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es-CO"/>
                    </a:p>
                  </a:txBody>
                  <a:tcPr/>
                </a:tc>
                <a:tc gridSpan="2">
                  <a:txBody>
                    <a:bodyPr/>
                    <a:lstStyle/>
                    <a:p>
                      <a:pPr algn="l" fontAlgn="ctr"/>
                      <a:r>
                        <a:rPr lang="es-CO" sz="1000" b="1" i="1" u="none" strike="noStrike">
                          <a:solidFill>
                            <a:srgbClr val="000000"/>
                          </a:solidFill>
                          <a:effectLst/>
                          <a:latin typeface="Arial" panose="020B0604020202020204" pitchFamily="34" charset="0"/>
                        </a:rPr>
                        <a:t> $                            1.852.831.573,00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extLst>
                  <a:ext uri="{0D108BD9-81ED-4DB2-BD59-A6C34878D82A}">
                    <a16:rowId xmlns:a16="http://schemas.microsoft.com/office/drawing/2014/main" val="3561235427"/>
                  </a:ext>
                </a:extLst>
              </a:tr>
              <a:tr h="196218">
                <a:tc>
                  <a:txBody>
                    <a:bodyPr/>
                    <a:lstStyle/>
                    <a:p>
                      <a:pPr algn="l" fontAlgn="b"/>
                      <a:r>
                        <a:rPr lang="es-CO" sz="1000" b="1" i="0" u="none" strike="noStrike">
                          <a:solidFill>
                            <a:srgbClr val="000000"/>
                          </a:solidFill>
                          <a:effectLst/>
                          <a:latin typeface="Arial" panose="020B0604020202020204" pitchFamily="34" charset="0"/>
                        </a:rPr>
                        <a:t>Estado Plataforma SUIFP_SGR Departamental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gridSpan="3">
                  <a:txBody>
                    <a:bodyPr/>
                    <a:lstStyle/>
                    <a:p>
                      <a:pPr algn="ctr" fontAlgn="b"/>
                      <a:r>
                        <a:rPr lang="es-CO" sz="1000" b="1" i="0" u="none" strike="noStrike" dirty="0">
                          <a:solidFill>
                            <a:srgbClr val="000000"/>
                          </a:solidFill>
                          <a:effectLst/>
                          <a:latin typeface="Arial" panose="020B0604020202020204" pitchFamily="34" charset="0"/>
                        </a:rPr>
                        <a:t>REALIZADO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810411794"/>
                  </a:ext>
                </a:extLst>
              </a:tr>
            </a:tbl>
          </a:graphicData>
        </a:graphic>
      </p:graphicFrame>
    </p:spTree>
    <p:extLst>
      <p:ext uri="{BB962C8B-B14F-4D97-AF65-F5344CB8AC3E}">
        <p14:creationId xmlns:p14="http://schemas.microsoft.com/office/powerpoint/2010/main" val="266792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7701" y="811945"/>
            <a:ext cx="10579395" cy="707886"/>
          </a:xfrm>
          <a:prstGeom prst="rect">
            <a:avLst/>
          </a:prstGeom>
        </p:spPr>
        <p:txBody>
          <a:bodyPr wrap="square">
            <a:spAutoFit/>
          </a:bodyPr>
          <a:lstStyle/>
          <a:p>
            <a:r>
              <a:rPr lang="es-CO" sz="4000" b="1" dirty="0">
                <a:solidFill>
                  <a:srgbClr val="0A6A21"/>
                </a:solidFill>
                <a:latin typeface="Arial"/>
                <a:cs typeface="Arial"/>
              </a:rPr>
              <a:t>6. Proposiciones y varios</a:t>
            </a:r>
          </a:p>
        </p:txBody>
      </p:sp>
      <p:sp>
        <p:nvSpPr>
          <p:cNvPr id="10" name="5 CuadroTexto">
            <a:extLst>
              <a:ext uri="{FF2B5EF4-FFF2-40B4-BE49-F238E27FC236}">
                <a16:creationId xmlns:a16="http://schemas.microsoft.com/office/drawing/2014/main" id="{04442113-14EF-428E-B6CE-EF0984ED005B}"/>
              </a:ext>
            </a:extLst>
          </p:cNvPr>
          <p:cNvSpPr txBox="1"/>
          <p:nvPr/>
        </p:nvSpPr>
        <p:spPr>
          <a:xfrm>
            <a:off x="2531604" y="2726680"/>
            <a:ext cx="7128792" cy="1077218"/>
          </a:xfrm>
          <a:prstGeom prst="rect">
            <a:avLst/>
          </a:prstGeom>
          <a:noFill/>
        </p:spPr>
        <p:txBody>
          <a:bodyPr wrap="square" rtlCol="0">
            <a:spAutoFit/>
          </a:bodyPr>
          <a:lstStyle/>
          <a:p>
            <a:pPr algn="ctr"/>
            <a:r>
              <a:rPr lang="es-ES" sz="3200" dirty="0">
                <a:solidFill>
                  <a:schemeClr val="tx1">
                    <a:lumMod val="75000"/>
                    <a:lumOff val="25000"/>
                  </a:schemeClr>
                </a:solidFill>
              </a:rPr>
              <a:t>Espacio para resolver dudas y establecer compromisos</a:t>
            </a:r>
            <a:endParaRPr lang="es-ES_tradnl" sz="3200" dirty="0">
              <a:solidFill>
                <a:schemeClr val="tx1">
                  <a:lumMod val="75000"/>
                  <a:lumOff val="25000"/>
                </a:schemeClr>
              </a:solidFill>
              <a:latin typeface="Arial" panose="020B0604020202020204" pitchFamily="34" charset="0"/>
              <a:ea typeface="Verdana" panose="020B0604030504040204" pitchFamily="34" charset="0"/>
              <a:cs typeface="Arial" panose="020B0604020202020204" pitchFamily="34" charset="0"/>
            </a:endParaRPr>
          </a:p>
        </p:txBody>
      </p:sp>
      <p:sp>
        <p:nvSpPr>
          <p:cNvPr id="3" name="Rectángulo 2">
            <a:extLst>
              <a:ext uri="{FF2B5EF4-FFF2-40B4-BE49-F238E27FC236}">
                <a16:creationId xmlns:a16="http://schemas.microsoft.com/office/drawing/2014/main" id="{73AF9C47-58E0-40A9-97D5-EEB2B8E36613}"/>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60532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1035</Words>
  <Application>Microsoft Office PowerPoint</Application>
  <PresentationFormat>Panorámica</PresentationFormat>
  <Paragraphs>101</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Daniela Duque G</dc:creator>
  <cp:lastModifiedBy>Daniela Duque G</cp:lastModifiedBy>
  <cp:revision>1</cp:revision>
  <dcterms:created xsi:type="dcterms:W3CDTF">2020-11-17T16:51:38Z</dcterms:created>
  <dcterms:modified xsi:type="dcterms:W3CDTF">2020-11-17T16:52:15Z</dcterms:modified>
</cp:coreProperties>
</file>